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lay" pitchFamily="82" charset="77"/>
      <p:regular r:id="rId31"/>
      <p:bold r:id="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xqhN3cEL5HO+nUmqUSzX0huea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bca5403c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bbca5403c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bca5403c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bbca5403c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bca5403c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bbca5403c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bca5403c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bbca5403c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bca5403c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bbca5403c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bca5403c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bbca5403c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bbca5403c3_0_107" descr="A low polygonal structure on a surface"/>
          <p:cNvPicPr preferRelativeResize="0"/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4"/>
            <a:ext cx="12191998" cy="685822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bbca5403c3_0_107"/>
          <p:cNvSpPr txBox="1">
            <a:spLocks noGrp="1"/>
          </p:cNvSpPr>
          <p:nvPr>
            <p:ph type="subTitle" idx="1"/>
          </p:nvPr>
        </p:nvSpPr>
        <p:spPr>
          <a:xfrm>
            <a:off x="9784080" y="5506496"/>
            <a:ext cx="2235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0" i="0">
                <a:latin typeface="Arial"/>
                <a:ea typeface="Arial"/>
                <a:cs typeface="Arial"/>
                <a:sym typeface="Arial"/>
              </a:rPr>
              <a:t>Max Friedmann | Victor Lopez Lefterov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200" b="0" i="0">
                <a:latin typeface="Arial"/>
                <a:ea typeface="Arial"/>
                <a:cs typeface="Arial"/>
                <a:sym typeface="Arial"/>
              </a:rPr>
              <a:t>Lilian Le | Antonia Sattler | Lowie Swinkels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bbca5403c3_0_107"/>
          <p:cNvSpPr txBox="1"/>
          <p:nvPr/>
        </p:nvSpPr>
        <p:spPr>
          <a:xfrm>
            <a:off x="9784080" y="5156088"/>
            <a:ext cx="2529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R O U P     I V </a:t>
            </a:r>
            <a:endParaRPr/>
          </a:p>
        </p:txBody>
      </p:sp>
      <p:sp>
        <p:nvSpPr>
          <p:cNvPr id="99" name="Google Shape;99;g2bbca5403c3_0_107"/>
          <p:cNvSpPr txBox="1">
            <a:spLocks noGrp="1"/>
          </p:cNvSpPr>
          <p:nvPr>
            <p:ph type="ctrTitle"/>
          </p:nvPr>
        </p:nvSpPr>
        <p:spPr>
          <a:xfrm>
            <a:off x="467360" y="1341120"/>
            <a:ext cx="84633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Arial"/>
              <a:buNone/>
            </a:pPr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ANALYSIS.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 descr="Sample of StarCrete materia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78471" y="321733"/>
            <a:ext cx="3287005" cy="274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53996" y="321734"/>
            <a:ext cx="3284007" cy="274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831" y="321733"/>
            <a:ext cx="3287986" cy="275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13" y="3783923"/>
            <a:ext cx="3288073" cy="275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348" y="3783923"/>
            <a:ext cx="3291061" cy="275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547352" y="3783923"/>
            <a:ext cx="3291112" cy="275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 descr="Plan drawings 3rd floo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90" r="-4098" b="-4691"/>
          <a:stretch/>
        </p:blipFill>
        <p:spPr>
          <a:xfrm>
            <a:off x="963945" y="643467"/>
            <a:ext cx="2439351" cy="2475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23"/>
          <a:stretch/>
        </p:blipFill>
        <p:spPr>
          <a:xfrm>
            <a:off x="8453012" y="650497"/>
            <a:ext cx="2973914" cy="246862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0" descr="The habitat seen from the north facing side.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406" y="3748194"/>
            <a:ext cx="1439228" cy="247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0" descr="Section of the habitat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5" t="-1873"/>
          <a:stretch/>
        </p:blipFill>
        <p:spPr>
          <a:xfrm>
            <a:off x="4376011" y="650497"/>
            <a:ext cx="3252903" cy="5418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0" t="-1"/>
          <a:stretch/>
        </p:blipFill>
        <p:spPr>
          <a:xfrm>
            <a:off x="8313518" y="4058232"/>
            <a:ext cx="3252903" cy="185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457200" y="386080"/>
            <a:ext cx="6908800" cy="52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20" name="Google Shape;220;p11"/>
          <p:cNvCxnSpPr>
            <a:stCxn id="218" idx="6"/>
          </p:cNvCxnSpPr>
          <p:nvPr/>
        </p:nvCxnSpPr>
        <p:spPr>
          <a:xfrm>
            <a:off x="3923625" y="3982275"/>
            <a:ext cx="1940100" cy="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11"/>
          <p:cNvSpPr txBox="1"/>
          <p:nvPr/>
        </p:nvSpPr>
        <p:spPr>
          <a:xfrm>
            <a:off x="6085400" y="3820725"/>
            <a:ext cx="430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CENTER OF THE BASE/ START OF MISSION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3997100" y="1893938"/>
            <a:ext cx="1108800" cy="1108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bca5403c3_0_4"/>
          <p:cNvSpPr txBox="1"/>
          <p:nvPr/>
        </p:nvSpPr>
        <p:spPr>
          <a:xfrm>
            <a:off x="457200" y="38608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233" name="Google Shape;233;g2bbca5403c3_0_4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4" name="Google Shape;234;g2bbca5403c3_0_4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35" name="Google Shape;235;g2bbca5403c3_0_4"/>
          <p:cNvSpPr txBox="1"/>
          <p:nvPr/>
        </p:nvSpPr>
        <p:spPr>
          <a:xfrm>
            <a:off x="5888400" y="1735125"/>
            <a:ext cx="6433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WHICH </a:t>
            </a:r>
            <a:r>
              <a:rPr lang="en-US" sz="1500" b="1"/>
              <a:t>ADDITIONS</a:t>
            </a:r>
            <a:r>
              <a:rPr lang="en-US" sz="1500"/>
              <a:t> HAVE TO COME </a:t>
            </a:r>
            <a:r>
              <a:rPr lang="en-US" sz="1500" b="1"/>
              <a:t>FIRST</a:t>
            </a:r>
            <a:r>
              <a:rPr lang="en-US" sz="1500"/>
              <a:t>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HOW MUCH </a:t>
            </a:r>
            <a:r>
              <a:rPr lang="en-US" sz="1500" b="1"/>
              <a:t>SPACE</a:t>
            </a:r>
            <a:r>
              <a:rPr lang="en-US" sz="1500"/>
              <a:t> DO THEY NEED?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HOW MUCH </a:t>
            </a:r>
            <a:r>
              <a:rPr lang="en-US" sz="1500" b="1"/>
              <a:t>TIME</a:t>
            </a:r>
            <a:r>
              <a:rPr lang="en-US" sz="1500"/>
              <a:t> WILL BE </a:t>
            </a:r>
            <a:r>
              <a:rPr lang="en-US" sz="1500" b="1"/>
              <a:t>SPENT</a:t>
            </a:r>
            <a:r>
              <a:rPr lang="en-US" sz="1500"/>
              <a:t> IN THE ROOMS?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HOW MUCH </a:t>
            </a:r>
            <a:r>
              <a:rPr lang="en-US" sz="1500" b="1"/>
              <a:t>SECURITY</a:t>
            </a:r>
            <a:r>
              <a:rPr lang="en-US" sz="1500"/>
              <a:t>? </a:t>
            </a:r>
            <a:r>
              <a:rPr lang="en-US" sz="1500" b="1"/>
              <a:t>UNDERGROUND</a:t>
            </a:r>
            <a:r>
              <a:rPr lang="en-US" sz="1500"/>
              <a:t>? </a:t>
            </a:r>
            <a:r>
              <a:rPr lang="en-US" sz="1500" b="1"/>
              <a:t>SHELL</a:t>
            </a:r>
            <a:r>
              <a:rPr lang="en-US" sz="1500"/>
              <a:t>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IS THERE ANY </a:t>
            </a:r>
            <a:r>
              <a:rPr lang="en-US" sz="1500" b="1"/>
              <a:t>RISK</a:t>
            </a:r>
            <a:r>
              <a:rPr lang="en-US" sz="1500"/>
              <a:t> COMING FROM THE ROOM ITSELF?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WHICH ROOMS NEED TO BE CONNECTED?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WHICH </a:t>
            </a:r>
            <a:r>
              <a:rPr lang="en-US" sz="1500" b="1"/>
              <a:t>TECHNICAL INFRASTRUCTURE</a:t>
            </a:r>
            <a:r>
              <a:rPr lang="en-US" sz="1500"/>
              <a:t> IS NECESSARY?</a:t>
            </a:r>
            <a:endParaRPr sz="1500"/>
          </a:p>
        </p:txBody>
      </p:sp>
      <p:sp>
        <p:nvSpPr>
          <p:cNvPr id="236" name="Google Shape;236;g2bbca5403c3_0_4"/>
          <p:cNvSpPr/>
          <p:nvPr/>
        </p:nvSpPr>
        <p:spPr>
          <a:xfrm>
            <a:off x="3997100" y="1893938"/>
            <a:ext cx="1108800" cy="1108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bbca5403c3_0_4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bbca5403c3_0_4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bbca5403c3_0_4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bbca5403c3_0_4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bbca5403c3_0_4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bbca5403c3_0_4"/>
          <p:cNvSpPr txBox="1"/>
          <p:nvPr/>
        </p:nvSpPr>
        <p:spPr>
          <a:xfrm>
            <a:off x="7369200" y="5416175"/>
            <a:ext cx="345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TRANSLATION INTO SCRIPT</a:t>
            </a:r>
            <a:endParaRPr sz="1700" b="1"/>
          </a:p>
        </p:txBody>
      </p:sp>
      <p:sp>
        <p:nvSpPr>
          <p:cNvPr id="243" name="Google Shape;243;g2bbca5403c3_0_4"/>
          <p:cNvSpPr/>
          <p:nvPr/>
        </p:nvSpPr>
        <p:spPr>
          <a:xfrm>
            <a:off x="6518100" y="5416175"/>
            <a:ext cx="708000" cy="354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bca5403c3_0_25"/>
          <p:cNvSpPr txBox="1"/>
          <p:nvPr/>
        </p:nvSpPr>
        <p:spPr>
          <a:xfrm>
            <a:off x="457200" y="38608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249" name="Google Shape;249;g2bbca5403c3_0_25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0" name="Google Shape;250;g2bbca5403c3_0_25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1" name="Google Shape;251;g2bbca5403c3_0_25"/>
          <p:cNvSpPr txBox="1"/>
          <p:nvPr/>
        </p:nvSpPr>
        <p:spPr>
          <a:xfrm>
            <a:off x="5888350" y="2435325"/>
            <a:ext cx="6433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WHICH </a:t>
            </a:r>
            <a:r>
              <a:rPr lang="en-US" sz="1500" b="1"/>
              <a:t>ADDITIONS</a:t>
            </a:r>
            <a:r>
              <a:rPr lang="en-US" sz="1500"/>
              <a:t> HAVE TO COME </a:t>
            </a:r>
            <a:r>
              <a:rPr lang="en-US" sz="1500" b="1"/>
              <a:t>FIRST</a:t>
            </a:r>
            <a:r>
              <a:rPr lang="en-US" sz="1500"/>
              <a:t>?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SPACE</a:t>
            </a:r>
            <a:r>
              <a:rPr lang="en-US" sz="1500">
                <a:solidFill>
                  <a:schemeClr val="lt2"/>
                </a:solidFill>
              </a:rPr>
              <a:t> DO THEY NEED?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TIME</a:t>
            </a:r>
            <a:r>
              <a:rPr lang="en-US" sz="1500">
                <a:solidFill>
                  <a:schemeClr val="lt2"/>
                </a:solidFill>
              </a:rPr>
              <a:t> WILL BE </a:t>
            </a:r>
            <a:r>
              <a:rPr lang="en-US" sz="1500" b="1">
                <a:solidFill>
                  <a:schemeClr val="lt2"/>
                </a:solidFill>
              </a:rPr>
              <a:t>SPENT</a:t>
            </a:r>
            <a:r>
              <a:rPr lang="en-US" sz="1500">
                <a:solidFill>
                  <a:schemeClr val="lt2"/>
                </a:solidFill>
              </a:rPr>
              <a:t> IN THE ROOMS?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SECURITY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UNDERGROUND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SHELL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IS THERE ANY </a:t>
            </a:r>
            <a:r>
              <a:rPr lang="en-US" sz="1500" b="1">
                <a:solidFill>
                  <a:schemeClr val="lt2"/>
                </a:solidFill>
              </a:rPr>
              <a:t>RISK</a:t>
            </a:r>
            <a:r>
              <a:rPr lang="en-US" sz="1500">
                <a:solidFill>
                  <a:schemeClr val="lt2"/>
                </a:solidFill>
              </a:rPr>
              <a:t> COMING FROM THE ROOM ITSELF?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ROOMS NEED TO BE CONNECTED?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TECHNICAL INFRASTRUCTURE</a:t>
            </a:r>
            <a:r>
              <a:rPr lang="en-US" sz="1500">
                <a:solidFill>
                  <a:schemeClr val="lt2"/>
                </a:solidFill>
              </a:rPr>
              <a:t> IS NECESSARY?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252" name="Google Shape;252;g2bbca5403c3_0_25"/>
          <p:cNvSpPr/>
          <p:nvPr/>
        </p:nvSpPr>
        <p:spPr>
          <a:xfrm>
            <a:off x="3997100" y="1893938"/>
            <a:ext cx="1108800" cy="1108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bbca5403c3_0_25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bbca5403c3_0_25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bbca5403c3_0_25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bbca5403c3_0_25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bbca5403c3_0_25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bbca5403c3_0_25"/>
          <p:cNvSpPr/>
          <p:nvPr/>
        </p:nvSpPr>
        <p:spPr>
          <a:xfrm>
            <a:off x="3018300" y="2226625"/>
            <a:ext cx="1026725" cy="915400"/>
          </a:xfrm>
          <a:custGeom>
            <a:avLst/>
            <a:gdLst/>
            <a:ahLst/>
            <a:cxnLst/>
            <a:rect l="l" t="t" r="r" b="b"/>
            <a:pathLst>
              <a:path w="41069" h="36616" extrusionOk="0">
                <a:moveTo>
                  <a:pt x="0" y="36616"/>
                </a:moveTo>
                <a:cubicBezTo>
                  <a:pt x="4866" y="35214"/>
                  <a:pt x="22349" y="34307"/>
                  <a:pt x="29194" y="28204"/>
                </a:cubicBezTo>
                <a:cubicBezTo>
                  <a:pt x="36039" y="22101"/>
                  <a:pt x="39090" y="4701"/>
                  <a:pt x="41069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Google Shape;259;g2bbca5403c3_0_25"/>
          <p:cNvSpPr/>
          <p:nvPr/>
        </p:nvSpPr>
        <p:spPr>
          <a:xfrm>
            <a:off x="3923625" y="2878675"/>
            <a:ext cx="964875" cy="1150425"/>
          </a:xfrm>
          <a:custGeom>
            <a:avLst/>
            <a:gdLst/>
            <a:ahLst/>
            <a:cxnLst/>
            <a:rect l="l" t="t" r="r" b="b"/>
            <a:pathLst>
              <a:path w="38595" h="46017" extrusionOk="0">
                <a:moveTo>
                  <a:pt x="0" y="46017"/>
                </a:moveTo>
                <a:cubicBezTo>
                  <a:pt x="2062" y="41646"/>
                  <a:pt x="5938" y="27463"/>
                  <a:pt x="12370" y="19793"/>
                </a:cubicBezTo>
                <a:cubicBezTo>
                  <a:pt x="18803" y="12124"/>
                  <a:pt x="34224" y="3299"/>
                  <a:pt x="38595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Google Shape;260;g2bbca5403c3_0_25"/>
          <p:cNvSpPr txBox="1"/>
          <p:nvPr/>
        </p:nvSpPr>
        <p:spPr>
          <a:xfrm>
            <a:off x="4342075" y="2184200"/>
            <a:ext cx="4188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1. </a:t>
            </a:r>
            <a:endParaRPr sz="1800" b="1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bca5403c3_0_42"/>
          <p:cNvSpPr txBox="1"/>
          <p:nvPr/>
        </p:nvSpPr>
        <p:spPr>
          <a:xfrm>
            <a:off x="457200" y="38608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266" name="Google Shape;266;g2bbca5403c3_0_42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7" name="Google Shape;267;g2bbca5403c3_0_42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8" name="Google Shape;268;g2bbca5403c3_0_42"/>
          <p:cNvSpPr txBox="1"/>
          <p:nvPr/>
        </p:nvSpPr>
        <p:spPr>
          <a:xfrm>
            <a:off x="5888350" y="2435325"/>
            <a:ext cx="6433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ADDITIONS</a:t>
            </a:r>
            <a:r>
              <a:rPr lang="en-US" sz="1500">
                <a:solidFill>
                  <a:schemeClr val="lt2"/>
                </a:solidFill>
              </a:rPr>
              <a:t> HAVE TO COME </a:t>
            </a:r>
            <a:r>
              <a:rPr lang="en-US" sz="1500" b="1">
                <a:solidFill>
                  <a:schemeClr val="lt2"/>
                </a:solidFill>
              </a:rPr>
              <a:t>FIRST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HOW MUCH </a:t>
            </a:r>
            <a:r>
              <a:rPr lang="en-US" sz="1500" b="1">
                <a:solidFill>
                  <a:schemeClr val="dk1"/>
                </a:solidFill>
              </a:rPr>
              <a:t>SPACE</a:t>
            </a:r>
            <a:r>
              <a:rPr lang="en-US" sz="1500">
                <a:solidFill>
                  <a:schemeClr val="dk1"/>
                </a:solidFill>
              </a:rPr>
              <a:t> DO THEY NEED?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TIME</a:t>
            </a:r>
            <a:r>
              <a:rPr lang="en-US" sz="1500">
                <a:solidFill>
                  <a:schemeClr val="lt2"/>
                </a:solidFill>
              </a:rPr>
              <a:t> WILL BE </a:t>
            </a:r>
            <a:r>
              <a:rPr lang="en-US" sz="1500" b="1">
                <a:solidFill>
                  <a:schemeClr val="lt2"/>
                </a:solidFill>
              </a:rPr>
              <a:t>SPENT</a:t>
            </a:r>
            <a:r>
              <a:rPr lang="en-US" sz="1500">
                <a:solidFill>
                  <a:schemeClr val="lt2"/>
                </a:solidFill>
              </a:rPr>
              <a:t> IN THE ROOMS?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SECURITY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UNDERGROUND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SHELL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IS THERE ANY </a:t>
            </a:r>
            <a:r>
              <a:rPr lang="en-US" sz="1500" b="1">
                <a:solidFill>
                  <a:schemeClr val="lt2"/>
                </a:solidFill>
              </a:rPr>
              <a:t>RISK</a:t>
            </a:r>
            <a:r>
              <a:rPr lang="en-US" sz="1500">
                <a:solidFill>
                  <a:schemeClr val="lt2"/>
                </a:solidFill>
              </a:rPr>
              <a:t> COMING FROM THE ROOM ITSELF?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ROOMS NEED TO BE CONNECTED?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TECHNICAL INFRASTRUCTURE</a:t>
            </a:r>
            <a:r>
              <a:rPr lang="en-US" sz="1500">
                <a:solidFill>
                  <a:schemeClr val="lt2"/>
                </a:solidFill>
              </a:rPr>
              <a:t> IS NECESSARY?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269" name="Google Shape;269;g2bbca5403c3_0_42"/>
          <p:cNvSpPr/>
          <p:nvPr/>
        </p:nvSpPr>
        <p:spPr>
          <a:xfrm>
            <a:off x="3590200" y="2268577"/>
            <a:ext cx="1271400" cy="1271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bbca5403c3_0_42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bbca5403c3_0_42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bbca5403c3_0_42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bbca5403c3_0_42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bbca5403c3_0_42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bbca5403c3_0_42"/>
          <p:cNvSpPr txBox="1"/>
          <p:nvPr/>
        </p:nvSpPr>
        <p:spPr>
          <a:xfrm>
            <a:off x="3802000" y="2706425"/>
            <a:ext cx="8478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20qm</a:t>
            </a:r>
            <a:r>
              <a:rPr lang="en-US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800"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6" name="Google Shape;276;g2bbca5403c3_0_42"/>
          <p:cNvSpPr/>
          <p:nvPr/>
        </p:nvSpPr>
        <p:spPr>
          <a:xfrm>
            <a:off x="3030675" y="2675650"/>
            <a:ext cx="614800" cy="458950"/>
          </a:xfrm>
          <a:custGeom>
            <a:avLst/>
            <a:gdLst/>
            <a:ahLst/>
            <a:cxnLst/>
            <a:rect l="l" t="t" r="r" b="b"/>
            <a:pathLst>
              <a:path w="24592" h="18358" extrusionOk="0">
                <a:moveTo>
                  <a:pt x="0" y="18358"/>
                </a:moveTo>
                <a:cubicBezTo>
                  <a:pt x="2713" y="17608"/>
                  <a:pt x="12180" y="16915"/>
                  <a:pt x="16279" y="13855"/>
                </a:cubicBezTo>
                <a:cubicBezTo>
                  <a:pt x="20378" y="10795"/>
                  <a:pt x="23207" y="2309"/>
                  <a:pt x="24592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Google Shape;277;g2bbca5403c3_0_42"/>
          <p:cNvSpPr/>
          <p:nvPr/>
        </p:nvSpPr>
        <p:spPr>
          <a:xfrm>
            <a:off x="3939875" y="3506925"/>
            <a:ext cx="502250" cy="502225"/>
          </a:xfrm>
          <a:custGeom>
            <a:avLst/>
            <a:gdLst/>
            <a:ahLst/>
            <a:cxnLst/>
            <a:rect l="l" t="t" r="r" b="b"/>
            <a:pathLst>
              <a:path w="20090" h="20089" extrusionOk="0">
                <a:moveTo>
                  <a:pt x="0" y="20089"/>
                </a:moveTo>
                <a:cubicBezTo>
                  <a:pt x="1039" y="17953"/>
                  <a:pt x="2887" y="10622"/>
                  <a:pt x="6235" y="7274"/>
                </a:cubicBezTo>
                <a:cubicBezTo>
                  <a:pt x="9583" y="3926"/>
                  <a:pt x="17781" y="1212"/>
                  <a:pt x="2009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bca5403c3_0_60"/>
          <p:cNvSpPr txBox="1"/>
          <p:nvPr/>
        </p:nvSpPr>
        <p:spPr>
          <a:xfrm>
            <a:off x="457200" y="38608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283" name="Google Shape;283;g2bbca5403c3_0_60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4" name="Google Shape;284;g2bbca5403c3_0_60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5" name="Google Shape;285;g2bbca5403c3_0_60"/>
          <p:cNvSpPr txBox="1"/>
          <p:nvPr/>
        </p:nvSpPr>
        <p:spPr>
          <a:xfrm>
            <a:off x="5888350" y="2435325"/>
            <a:ext cx="6433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ADDITIONS</a:t>
            </a:r>
            <a:r>
              <a:rPr lang="en-US" sz="1500">
                <a:solidFill>
                  <a:schemeClr val="lt2"/>
                </a:solidFill>
              </a:rPr>
              <a:t> HAVE TO COME </a:t>
            </a:r>
            <a:r>
              <a:rPr lang="en-US" sz="1500" b="1">
                <a:solidFill>
                  <a:schemeClr val="lt2"/>
                </a:solidFill>
              </a:rPr>
              <a:t>FIRST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SPACE</a:t>
            </a:r>
            <a:r>
              <a:rPr lang="en-US" sz="1500">
                <a:solidFill>
                  <a:schemeClr val="lt2"/>
                </a:solidFill>
              </a:rPr>
              <a:t> DO THEY NEED?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HOW MUCH </a:t>
            </a:r>
            <a:r>
              <a:rPr lang="en-US" sz="1500" b="1">
                <a:solidFill>
                  <a:schemeClr val="dk1"/>
                </a:solidFill>
              </a:rPr>
              <a:t>TIME</a:t>
            </a:r>
            <a:r>
              <a:rPr lang="en-US" sz="1500">
                <a:solidFill>
                  <a:schemeClr val="dk1"/>
                </a:solidFill>
              </a:rPr>
              <a:t> WILL BE </a:t>
            </a:r>
            <a:r>
              <a:rPr lang="en-US" sz="1500" b="1">
                <a:solidFill>
                  <a:schemeClr val="dk1"/>
                </a:solidFill>
              </a:rPr>
              <a:t>SPENT</a:t>
            </a:r>
            <a:r>
              <a:rPr lang="en-US" sz="1500">
                <a:solidFill>
                  <a:schemeClr val="dk1"/>
                </a:solidFill>
              </a:rPr>
              <a:t> IN THE ROOMS?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HOW MUCH </a:t>
            </a:r>
            <a:r>
              <a:rPr lang="en-US" sz="1500" b="1">
                <a:solidFill>
                  <a:schemeClr val="dk1"/>
                </a:solidFill>
              </a:rPr>
              <a:t>SECURITY</a:t>
            </a:r>
            <a:r>
              <a:rPr lang="en-US" sz="1500">
                <a:solidFill>
                  <a:schemeClr val="dk1"/>
                </a:solidFill>
              </a:rPr>
              <a:t>? </a:t>
            </a:r>
            <a:r>
              <a:rPr lang="en-US" sz="1500" b="1">
                <a:solidFill>
                  <a:schemeClr val="dk1"/>
                </a:solidFill>
              </a:rPr>
              <a:t>UNDERGROUND</a:t>
            </a:r>
            <a:r>
              <a:rPr lang="en-US" sz="1500">
                <a:solidFill>
                  <a:schemeClr val="dk1"/>
                </a:solidFill>
              </a:rPr>
              <a:t>? </a:t>
            </a:r>
            <a:r>
              <a:rPr lang="en-US" sz="1500" b="1">
                <a:solidFill>
                  <a:schemeClr val="dk1"/>
                </a:solidFill>
              </a:rPr>
              <a:t>SHELL</a:t>
            </a:r>
            <a:r>
              <a:rPr lang="en-US" sz="1500">
                <a:solidFill>
                  <a:schemeClr val="dk1"/>
                </a:solidFill>
              </a:rPr>
              <a:t>?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IS THERE ANY </a:t>
            </a:r>
            <a:r>
              <a:rPr lang="en-US" sz="1500" b="1">
                <a:solidFill>
                  <a:schemeClr val="lt2"/>
                </a:solidFill>
              </a:rPr>
              <a:t>RISK</a:t>
            </a:r>
            <a:r>
              <a:rPr lang="en-US" sz="1500">
                <a:solidFill>
                  <a:schemeClr val="lt2"/>
                </a:solidFill>
              </a:rPr>
              <a:t> COMING FROM THE ROOM ITSELF?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ROOMS NEED TO BE CONNECTED?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TECHNICAL INFRASTRUCTURE</a:t>
            </a:r>
            <a:r>
              <a:rPr lang="en-US" sz="1500">
                <a:solidFill>
                  <a:schemeClr val="lt2"/>
                </a:solidFill>
              </a:rPr>
              <a:t> IS NECESSARY?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286" name="Google Shape;286;g2bbca5403c3_0_60"/>
          <p:cNvSpPr/>
          <p:nvPr/>
        </p:nvSpPr>
        <p:spPr>
          <a:xfrm>
            <a:off x="3590200" y="2268577"/>
            <a:ext cx="1271400" cy="1271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bbca5403c3_0_60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bbca5403c3_0_60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bbca5403c3_0_60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bbca5403c3_0_60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bbca5403c3_0_60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bbca5403c3_0_60"/>
          <p:cNvSpPr txBox="1"/>
          <p:nvPr/>
        </p:nvSpPr>
        <p:spPr>
          <a:xfrm>
            <a:off x="3974525" y="2707275"/>
            <a:ext cx="8478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-5.0m</a:t>
            </a:r>
            <a:r>
              <a:rPr lang="en-US" sz="18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800"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3" name="Google Shape;293;g2bbca5403c3_0_60"/>
          <p:cNvSpPr/>
          <p:nvPr/>
        </p:nvSpPr>
        <p:spPr>
          <a:xfrm>
            <a:off x="3030675" y="2675650"/>
            <a:ext cx="614800" cy="458950"/>
          </a:xfrm>
          <a:custGeom>
            <a:avLst/>
            <a:gdLst/>
            <a:ahLst/>
            <a:cxnLst/>
            <a:rect l="l" t="t" r="r" b="b"/>
            <a:pathLst>
              <a:path w="24592" h="18358" extrusionOk="0">
                <a:moveTo>
                  <a:pt x="0" y="18358"/>
                </a:moveTo>
                <a:cubicBezTo>
                  <a:pt x="2713" y="17608"/>
                  <a:pt x="12180" y="16915"/>
                  <a:pt x="16279" y="13855"/>
                </a:cubicBezTo>
                <a:cubicBezTo>
                  <a:pt x="20378" y="10795"/>
                  <a:pt x="23207" y="2309"/>
                  <a:pt x="24592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g2bbca5403c3_0_60"/>
          <p:cNvSpPr/>
          <p:nvPr/>
        </p:nvSpPr>
        <p:spPr>
          <a:xfrm>
            <a:off x="3939875" y="3506925"/>
            <a:ext cx="502250" cy="502225"/>
          </a:xfrm>
          <a:custGeom>
            <a:avLst/>
            <a:gdLst/>
            <a:ahLst/>
            <a:cxnLst/>
            <a:rect l="l" t="t" r="r" b="b"/>
            <a:pathLst>
              <a:path w="20090" h="20089" extrusionOk="0">
                <a:moveTo>
                  <a:pt x="0" y="20089"/>
                </a:moveTo>
                <a:cubicBezTo>
                  <a:pt x="1039" y="17953"/>
                  <a:pt x="2887" y="10622"/>
                  <a:pt x="6235" y="7274"/>
                </a:cubicBezTo>
                <a:cubicBezTo>
                  <a:pt x="9583" y="3926"/>
                  <a:pt x="17781" y="1212"/>
                  <a:pt x="2009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g2bbca5403c3_0_60"/>
          <p:cNvSpPr/>
          <p:nvPr/>
        </p:nvSpPr>
        <p:spPr>
          <a:xfrm>
            <a:off x="3728831" y="2781473"/>
            <a:ext cx="245700" cy="245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g2bbca5403c3_0_60"/>
          <p:cNvCxnSpPr/>
          <p:nvPr/>
        </p:nvCxnSpPr>
        <p:spPr>
          <a:xfrm rot="10800000">
            <a:off x="3849699" y="2674775"/>
            <a:ext cx="3900" cy="45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g2bbca5403c3_0_60"/>
          <p:cNvCxnSpPr/>
          <p:nvPr/>
        </p:nvCxnSpPr>
        <p:spPr>
          <a:xfrm rot="10800000">
            <a:off x="3645465" y="2904300"/>
            <a:ext cx="41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g2bbca5403c3_0_60"/>
          <p:cNvSpPr/>
          <p:nvPr/>
        </p:nvSpPr>
        <p:spPr>
          <a:xfrm>
            <a:off x="3550150" y="2228525"/>
            <a:ext cx="1351500" cy="1351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bca5403c3_0_81"/>
          <p:cNvSpPr txBox="1"/>
          <p:nvPr/>
        </p:nvSpPr>
        <p:spPr>
          <a:xfrm>
            <a:off x="457200" y="38608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 N C E P T U A L      D E S I G N </a:t>
            </a:r>
            <a:endParaRPr/>
          </a:p>
        </p:txBody>
      </p:sp>
      <p:sp>
        <p:nvSpPr>
          <p:cNvPr id="304" name="Google Shape;304;g2bbca5403c3_0_81"/>
          <p:cNvSpPr/>
          <p:nvPr/>
        </p:nvSpPr>
        <p:spPr>
          <a:xfrm>
            <a:off x="2230125" y="3135525"/>
            <a:ext cx="1693500" cy="1693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MOON LANDER/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Play"/>
                <a:ea typeface="Play"/>
                <a:cs typeface="Play"/>
                <a:sym typeface="Play"/>
              </a:rPr>
              <a:t>FIRST SHELTER</a:t>
            </a:r>
            <a:endParaRPr b="1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5" name="Google Shape;305;g2bbca5403c3_0_81"/>
          <p:cNvSpPr txBox="1"/>
          <p:nvPr/>
        </p:nvSpPr>
        <p:spPr>
          <a:xfrm>
            <a:off x="457250" y="785630"/>
            <a:ext cx="69087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DESIGNING THE PROCESS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6" name="Google Shape;306;g2bbca5403c3_0_81"/>
          <p:cNvSpPr txBox="1"/>
          <p:nvPr/>
        </p:nvSpPr>
        <p:spPr>
          <a:xfrm>
            <a:off x="5888350" y="2435325"/>
            <a:ext cx="6433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ADDITIONS</a:t>
            </a:r>
            <a:r>
              <a:rPr lang="en-US" sz="1500">
                <a:solidFill>
                  <a:schemeClr val="lt2"/>
                </a:solidFill>
              </a:rPr>
              <a:t> HAVE TO COME </a:t>
            </a:r>
            <a:r>
              <a:rPr lang="en-US" sz="1500" b="1">
                <a:solidFill>
                  <a:schemeClr val="lt2"/>
                </a:solidFill>
              </a:rPr>
              <a:t>FIRST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SPACE</a:t>
            </a:r>
            <a:r>
              <a:rPr lang="en-US" sz="1500">
                <a:solidFill>
                  <a:schemeClr val="lt2"/>
                </a:solidFill>
              </a:rPr>
              <a:t> DO THEY NEED?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TIME</a:t>
            </a:r>
            <a:r>
              <a:rPr lang="en-US" sz="1500">
                <a:solidFill>
                  <a:schemeClr val="lt2"/>
                </a:solidFill>
              </a:rPr>
              <a:t> WILL BE </a:t>
            </a:r>
            <a:r>
              <a:rPr lang="en-US" sz="1500" b="1">
                <a:solidFill>
                  <a:schemeClr val="lt2"/>
                </a:solidFill>
              </a:rPr>
              <a:t>SPENT</a:t>
            </a:r>
            <a:r>
              <a:rPr lang="en-US" sz="1500">
                <a:solidFill>
                  <a:schemeClr val="lt2"/>
                </a:solidFill>
              </a:rPr>
              <a:t> IN THE ROOMS?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HOW MUCH </a:t>
            </a:r>
            <a:r>
              <a:rPr lang="en-US" sz="1500" b="1">
                <a:solidFill>
                  <a:schemeClr val="lt2"/>
                </a:solidFill>
              </a:rPr>
              <a:t>SECURITY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UNDERGROUND</a:t>
            </a:r>
            <a:r>
              <a:rPr lang="en-US" sz="1500">
                <a:solidFill>
                  <a:schemeClr val="lt2"/>
                </a:solidFill>
              </a:rPr>
              <a:t>? </a:t>
            </a:r>
            <a:r>
              <a:rPr lang="en-US" sz="1500" b="1">
                <a:solidFill>
                  <a:schemeClr val="lt2"/>
                </a:solidFill>
              </a:rPr>
              <a:t>SHELL</a:t>
            </a:r>
            <a:r>
              <a:rPr lang="en-US" sz="1500">
                <a:solidFill>
                  <a:schemeClr val="lt2"/>
                </a:solidFill>
              </a:rPr>
              <a:t>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IS THERE ANY </a:t>
            </a:r>
            <a:r>
              <a:rPr lang="en-US" sz="1500" b="1">
                <a:solidFill>
                  <a:schemeClr val="dk1"/>
                </a:solidFill>
              </a:rPr>
              <a:t>RISK</a:t>
            </a:r>
            <a:r>
              <a:rPr lang="en-US" sz="1500">
                <a:solidFill>
                  <a:schemeClr val="dk1"/>
                </a:solidFill>
              </a:rPr>
              <a:t> COMING FROM THE ROOM ITSELF?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ROOMS NEED TO BE CONNECTED?</a:t>
            </a:r>
            <a:endParaRPr sz="1500">
              <a:solidFill>
                <a:schemeClr val="l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US" sz="1500">
                <a:solidFill>
                  <a:schemeClr val="lt2"/>
                </a:solidFill>
              </a:rPr>
              <a:t>WHICH </a:t>
            </a:r>
            <a:r>
              <a:rPr lang="en-US" sz="1500" b="1">
                <a:solidFill>
                  <a:schemeClr val="lt2"/>
                </a:solidFill>
              </a:rPr>
              <a:t>TECHNICAL INFRASTRUCTURE</a:t>
            </a:r>
            <a:r>
              <a:rPr lang="en-US" sz="1500">
                <a:solidFill>
                  <a:schemeClr val="lt2"/>
                </a:solidFill>
              </a:rPr>
              <a:t> IS NECESSARY?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307" name="Google Shape;307;g2bbca5403c3_0_81"/>
          <p:cNvSpPr/>
          <p:nvPr/>
        </p:nvSpPr>
        <p:spPr>
          <a:xfrm>
            <a:off x="4207150" y="1607277"/>
            <a:ext cx="1271400" cy="1271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bbca5403c3_0_81"/>
          <p:cNvSpPr/>
          <p:nvPr/>
        </p:nvSpPr>
        <p:spPr>
          <a:xfrm>
            <a:off x="729375" y="3135526"/>
            <a:ext cx="1192500" cy="11925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bbca5403c3_0_81"/>
          <p:cNvSpPr/>
          <p:nvPr/>
        </p:nvSpPr>
        <p:spPr>
          <a:xfrm>
            <a:off x="1154600" y="4829025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bbca5403c3_0_81"/>
          <p:cNvSpPr/>
          <p:nvPr/>
        </p:nvSpPr>
        <p:spPr>
          <a:xfrm>
            <a:off x="2412575" y="4947400"/>
            <a:ext cx="954600" cy="954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bbca5403c3_0_81"/>
          <p:cNvSpPr/>
          <p:nvPr/>
        </p:nvSpPr>
        <p:spPr>
          <a:xfrm>
            <a:off x="4044550" y="4328029"/>
            <a:ext cx="1389300" cy="1389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bbca5403c3_0_81"/>
          <p:cNvSpPr/>
          <p:nvPr/>
        </p:nvSpPr>
        <p:spPr>
          <a:xfrm>
            <a:off x="1717900" y="1381975"/>
            <a:ext cx="1496700" cy="1496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bbca5403c3_0_81"/>
          <p:cNvSpPr/>
          <p:nvPr/>
        </p:nvSpPr>
        <p:spPr>
          <a:xfrm>
            <a:off x="3128100" y="1969950"/>
            <a:ext cx="1147325" cy="1158150"/>
          </a:xfrm>
          <a:custGeom>
            <a:avLst/>
            <a:gdLst/>
            <a:ahLst/>
            <a:cxnLst/>
            <a:rect l="l" t="t" r="r" b="b"/>
            <a:pathLst>
              <a:path w="45893" h="46326" extrusionOk="0">
                <a:moveTo>
                  <a:pt x="0" y="46326"/>
                </a:moveTo>
                <a:cubicBezTo>
                  <a:pt x="4835" y="43873"/>
                  <a:pt x="21359" y="39326"/>
                  <a:pt x="29008" y="31605"/>
                </a:cubicBezTo>
                <a:cubicBezTo>
                  <a:pt x="36657" y="23884"/>
                  <a:pt x="43079" y="5268"/>
                  <a:pt x="4589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Google Shape;314;g2bbca5403c3_0_81"/>
          <p:cNvSpPr/>
          <p:nvPr/>
        </p:nvSpPr>
        <p:spPr>
          <a:xfrm>
            <a:off x="3939875" y="2835850"/>
            <a:ext cx="1147350" cy="1223100"/>
          </a:xfrm>
          <a:custGeom>
            <a:avLst/>
            <a:gdLst/>
            <a:ahLst/>
            <a:cxnLst/>
            <a:rect l="l" t="t" r="r" b="b"/>
            <a:pathLst>
              <a:path w="45894" h="48924" extrusionOk="0">
                <a:moveTo>
                  <a:pt x="0" y="48924"/>
                </a:moveTo>
                <a:cubicBezTo>
                  <a:pt x="2814" y="43873"/>
                  <a:pt x="9237" y="26771"/>
                  <a:pt x="16886" y="18617"/>
                </a:cubicBezTo>
                <a:cubicBezTo>
                  <a:pt x="24535" y="10463"/>
                  <a:pt x="41059" y="3103"/>
                  <a:pt x="45894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Google Shape;315;g2bbca5403c3_0_81"/>
          <p:cNvSpPr txBox="1"/>
          <p:nvPr/>
        </p:nvSpPr>
        <p:spPr>
          <a:xfrm>
            <a:off x="4426500" y="1825725"/>
            <a:ext cx="2739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!</a:t>
            </a:r>
            <a:endParaRPr sz="3200" b="1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16" name="Google Shape;316;g2bbca5403c3_0_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199" y="1884899"/>
            <a:ext cx="556675" cy="7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/>
          <p:nvPr/>
        </p:nvSpPr>
        <p:spPr>
          <a:xfrm>
            <a:off x="5161280" y="1930400"/>
            <a:ext cx="6573520" cy="402335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693384" y="604113"/>
            <a:ext cx="10449367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 C R I P T    E X P E R I M E N T A T I O N 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721" y="2428242"/>
            <a:ext cx="5916909" cy="309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84" y="2123020"/>
            <a:ext cx="3330084" cy="2233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4"/>
          <p:cNvSpPr txBox="1"/>
          <p:nvPr/>
        </p:nvSpPr>
        <p:spPr>
          <a:xfrm>
            <a:off x="693384" y="1586930"/>
            <a:ext cx="122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 N P U T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5111425" y="1505650"/>
            <a:ext cx="1686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O U T P U T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27" name="Google Shape;327;p14"/>
          <p:cNvCxnSpPr/>
          <p:nvPr/>
        </p:nvCxnSpPr>
        <p:spPr>
          <a:xfrm rot="10800000" flipH="1">
            <a:off x="2724515" y="7097701"/>
            <a:ext cx="8026400" cy="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36" y="3205850"/>
            <a:ext cx="11610505" cy="336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235" y="493407"/>
            <a:ext cx="3080457" cy="21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/>
          <p:nvPr/>
        </p:nvSpPr>
        <p:spPr>
          <a:xfrm>
            <a:off x="5651500" y="584200"/>
            <a:ext cx="3390192" cy="206096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15"/>
          <p:cNvCxnSpPr>
            <a:stCxn id="334" idx="3"/>
          </p:cNvCxnSpPr>
          <p:nvPr/>
        </p:nvCxnSpPr>
        <p:spPr>
          <a:xfrm rot="10800000" flipH="1">
            <a:off x="9041692" y="1612881"/>
            <a:ext cx="1054800" cy="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15"/>
          <p:cNvCxnSpPr/>
          <p:nvPr/>
        </p:nvCxnSpPr>
        <p:spPr>
          <a:xfrm>
            <a:off x="10096500" y="1614681"/>
            <a:ext cx="0" cy="14333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15"/>
          <p:cNvSpPr txBox="1"/>
          <p:nvPr/>
        </p:nvSpPr>
        <p:spPr>
          <a:xfrm>
            <a:off x="500344" y="2882685"/>
            <a:ext cx="38423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500" b="1">
                <a:latin typeface="Play"/>
                <a:ea typeface="Play"/>
                <a:cs typeface="Play"/>
                <a:sym typeface="Play"/>
              </a:rPr>
              <a:t>A T T R A C T I O N S P O I N T S</a:t>
            </a: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/>
        </p:nvSpPr>
        <p:spPr>
          <a:xfrm>
            <a:off x="498675" y="426720"/>
            <a:ext cx="6573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 A S E S T U D Y     A N A L Y S I S 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98672" y="1509643"/>
            <a:ext cx="3390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Student housing crisis in Rotterdam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Non-adaptive construction industry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Linear economy vs. circular economy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98672" y="1105918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CHALLENGES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98672" y="3319192"/>
            <a:ext cx="32120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can the inner city be densified by filling in empty building plots using innovative construction techniques like the 3D printer?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98672" y="2915467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DESIGN QUESTION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98672" y="4972793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RESEARCH QUESTION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498672" y="5239429"/>
            <a:ext cx="339042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can this building be 3D printed with renewable, natural and fewest materials – and sourced as locally as possible?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787" y="1184661"/>
            <a:ext cx="4237445" cy="23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094" y="4121377"/>
            <a:ext cx="4187472" cy="230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139" y="1405099"/>
            <a:ext cx="3580189" cy="202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430" y="3945765"/>
            <a:ext cx="3964529" cy="220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/>
        </p:nvSpPr>
        <p:spPr>
          <a:xfrm>
            <a:off x="457200" y="294640"/>
            <a:ext cx="7061200" cy="12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I F E    S U P P O R T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Y S T E M     I N T E G R A T I O N </a:t>
            </a:r>
            <a:endParaRPr/>
          </a:p>
        </p:txBody>
      </p:sp>
      <p:pic>
        <p:nvPicPr>
          <p:cNvPr id="343" name="Google Shape;343;p12" descr="MELISSA (Micro-Ecological Life Support System Alternative) - eoPorta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360" y="1524000"/>
            <a:ext cx="3393679" cy="46966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2"/>
          <p:cNvSpPr txBox="1"/>
          <p:nvPr/>
        </p:nvSpPr>
        <p:spPr>
          <a:xfrm>
            <a:off x="8174961" y="5672800"/>
            <a:ext cx="3393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Lasseur, C., Brunet, J., De Weever, H., Dixon, M., Dussap, G., Godia, F., ... &amp; Van Der Straeten, D. (2010). MELiSSA: the European project of closed life support system. </a:t>
            </a:r>
            <a:r>
              <a:rPr lang="en-US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Gravitational and Space Research</a:t>
            </a: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(2).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106900" y="2630393"/>
            <a:ext cx="49107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Space-demand in the habitat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How many habitat-modules can be supplied by one LSS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Integration of pipes and wires (airtight interface)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Integration in the 3d Printing process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Connection of different modules 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50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Airtight-layers in addition to 3d print and airlocks (e.g. light membrane made from TPU or Mylar)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46" name="Google Shape;346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694" y="2307228"/>
            <a:ext cx="1982186" cy="359640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 txBox="1"/>
          <p:nvPr/>
        </p:nvSpPr>
        <p:spPr>
          <a:xfrm>
            <a:off x="429224" y="2145645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 R C H I T E C T U R E      |      F A B R I C A T I O N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3" descr="MELiSSA Pilot Plant - Melissa Foundatio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22" y="367834"/>
            <a:ext cx="4099110" cy="364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3" descr="EDEN ISS | SpaceArchitect.or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465" y="3802496"/>
            <a:ext cx="3606800" cy="193619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/>
        </p:nvSpPr>
        <p:spPr>
          <a:xfrm>
            <a:off x="1951418" y="4467711"/>
            <a:ext cx="179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U S A G E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1951418" y="5041534"/>
            <a:ext cx="2485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Energy-efficient operation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Individual configuration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Greenhouse add-on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56" name="Google Shape;356;p13" descr="Erneuerbare Energien mit einfarbiger Füllu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620" y="4891114"/>
            <a:ext cx="400179" cy="4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3" descr="Gruppe mit einfarbiger Füllu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619" y="5389482"/>
            <a:ext cx="400179" cy="4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3" descr="Pflanze mit Wurzeln mit einfarbiger Füllun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619" y="5887850"/>
            <a:ext cx="400179" cy="4001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3"/>
          <p:cNvSpPr txBox="1"/>
          <p:nvPr/>
        </p:nvSpPr>
        <p:spPr>
          <a:xfrm>
            <a:off x="7747465" y="974989"/>
            <a:ext cx="313091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 O M M U N I C A T I O N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7747466" y="1365771"/>
            <a:ext cx="3886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Communication between the different habitat-modules and between the different LSSs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61" name="Google Shape;36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63517" y="2151764"/>
            <a:ext cx="3237450" cy="1270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 txBox="1"/>
          <p:nvPr/>
        </p:nvSpPr>
        <p:spPr>
          <a:xfrm>
            <a:off x="7962084" y="2625518"/>
            <a:ext cx="94030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 1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9790884" y="2625518"/>
            <a:ext cx="94030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 2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7714426" y="5949475"/>
            <a:ext cx="39522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Eriksson, K., Doule, O., &amp; Poulet, L. (2014). Architectural concepts for a lunar greenhouse within the MELiSSA framework.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6" descr="A white object on the surface of a planet&#10;&#10;Description automatically generated"/>
          <p:cNvPicPr preferRelativeResize="0"/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-4"/>
            <a:ext cx="1219200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6"/>
          <p:cNvSpPr txBox="1"/>
          <p:nvPr/>
        </p:nvSpPr>
        <p:spPr>
          <a:xfrm>
            <a:off x="4128375" y="5605400"/>
            <a:ext cx="46242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 I  -  V I S U A L I S A T I O N </a:t>
            </a:r>
            <a:endParaRPr sz="2400"/>
          </a:p>
        </p:txBody>
      </p:sp>
      <p:sp>
        <p:nvSpPr>
          <p:cNvPr id="371" name="Google Shape;371;p16"/>
          <p:cNvSpPr/>
          <p:nvPr/>
        </p:nvSpPr>
        <p:spPr>
          <a:xfrm>
            <a:off x="0" y="2122218"/>
            <a:ext cx="3730752" cy="4735782"/>
          </a:xfrm>
          <a:custGeom>
            <a:avLst/>
            <a:gdLst/>
            <a:ahLst/>
            <a:cxnLst/>
            <a:rect l="l" t="t" r="r" b="b"/>
            <a:pathLst>
              <a:path w="3730752" h="4735782" extrusionOk="0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1081982" y="-4332"/>
            <a:ext cx="4242816" cy="2454158"/>
          </a:xfrm>
          <a:custGeom>
            <a:avLst/>
            <a:gdLst/>
            <a:ahLst/>
            <a:cxnLst/>
            <a:rect l="l" t="t" r="r" b="b"/>
            <a:pathLst>
              <a:path w="4242816" h="2454158" extrusionOk="0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16" descr="A white object on a surface&#10;&#10;Description automatically generated with medium confidenc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 extrusionOk="0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74" name="Google Shape;374;p16" descr="A white polygonal structures on the surface of the mo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 extrusionOk="0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5" name="Google Shape;375;p16"/>
          <p:cNvSpPr/>
          <p:nvPr/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6" descr="A group of polyhedrons on a surface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 extrusionOk="0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7" name="Google Shape;377;p16"/>
          <p:cNvSpPr/>
          <p:nvPr/>
        </p:nvSpPr>
        <p:spPr>
          <a:xfrm>
            <a:off x="8752568" y="-4332"/>
            <a:ext cx="3439432" cy="3550083"/>
          </a:xfrm>
          <a:custGeom>
            <a:avLst/>
            <a:gdLst/>
            <a:ahLst/>
            <a:cxnLst/>
            <a:rect l="l" t="t" r="r" b="b"/>
            <a:pathLst>
              <a:path w="3439432" h="3550083" extrusionOk="0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6" descr="A group of polygonal objects on a surface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 extrusionOk="0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9199331" y="3907418"/>
            <a:ext cx="2992669" cy="2950582"/>
          </a:xfrm>
          <a:custGeom>
            <a:avLst/>
            <a:gdLst/>
            <a:ahLst/>
            <a:cxnLst/>
            <a:rect l="l" t="t" r="r" b="b"/>
            <a:pathLst>
              <a:path w="2992669" h="2950582" extrusionOk="0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6" descr="A low polygonal structure on a surface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 extrusionOk="0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7" descr="A white object on a surface&#10;&#10;Description automatically generated with medium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810" y="0"/>
            <a:ext cx="12365620" cy="694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861" y="968859"/>
            <a:ext cx="4270559" cy="243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096" y="4078125"/>
            <a:ext cx="3535808" cy="198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406075" y="423012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 N T E R I O R       D E S I G N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34" y="1319226"/>
            <a:ext cx="3733761" cy="21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34" y="4171748"/>
            <a:ext cx="3733761" cy="207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420" y="1290456"/>
            <a:ext cx="3734378" cy="206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8250" y="4037781"/>
            <a:ext cx="3643870" cy="202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406075" y="423012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 X T E R I O R     D E S I G N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75" y="1018743"/>
            <a:ext cx="3271082" cy="182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55" y="3699021"/>
            <a:ext cx="3258341" cy="183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067" y="1082405"/>
            <a:ext cx="3287008" cy="182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067" y="3696930"/>
            <a:ext cx="3402753" cy="189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102" y="1035705"/>
            <a:ext cx="3590156" cy="2576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7996098" y="487300"/>
            <a:ext cx="299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V I S U A L I S A T I O N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102" y="3837901"/>
            <a:ext cx="3590156" cy="2204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406075" y="423012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 A T E R I A L I S A T I O N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14" y="1164802"/>
            <a:ext cx="3753177" cy="209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991" y="1164802"/>
            <a:ext cx="3812751" cy="209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58" y="3822881"/>
            <a:ext cx="3812751" cy="210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640" y="1164802"/>
            <a:ext cx="3737405" cy="210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141" y="3822881"/>
            <a:ext cx="3761839" cy="209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465" y="3822881"/>
            <a:ext cx="3255494" cy="1675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406075" y="423012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F R A G M E N T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75" y="1162866"/>
            <a:ext cx="3450225" cy="19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6" y="3919846"/>
            <a:ext cx="3645064" cy="205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668" y="1144358"/>
            <a:ext cx="3621280" cy="202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668" y="3919846"/>
            <a:ext cx="3463830" cy="205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08" y="1162866"/>
            <a:ext cx="3713218" cy="202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866" y="3929857"/>
            <a:ext cx="3451339" cy="186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446975" y="423012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Play"/>
                <a:ea typeface="Play"/>
                <a:cs typeface="Play"/>
                <a:sym typeface="Play"/>
              </a:rPr>
              <a:t>O</a:t>
            </a: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N – S I T </a:t>
            </a:r>
            <a:r>
              <a:rPr lang="en-US" sz="1500" b="1">
                <a:latin typeface="Play"/>
                <a:ea typeface="Play"/>
                <a:cs typeface="Play"/>
                <a:sym typeface="Play"/>
              </a:rPr>
              <a:t>E</a:t>
            </a: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    C O N S T R U C T I O N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75" y="3654451"/>
            <a:ext cx="3780541" cy="212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437" y="1081140"/>
            <a:ext cx="3851509" cy="215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445" y="3686415"/>
            <a:ext cx="3685286" cy="20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75" y="1081140"/>
            <a:ext cx="3789359" cy="215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8343070" y="422998"/>
            <a:ext cx="303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D E T A I L </a:t>
            </a:r>
            <a:endParaRPr sz="150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087" y="1081140"/>
            <a:ext cx="3542580" cy="198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46" y="3666259"/>
            <a:ext cx="3648365" cy="207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/>
        </p:nvSpPr>
        <p:spPr>
          <a:xfrm rot="5400000">
            <a:off x="6895498" y="3073615"/>
            <a:ext cx="591382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O N C L U S I O N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78" y="3584454"/>
            <a:ext cx="6023660" cy="285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562" y="187894"/>
            <a:ext cx="6158876" cy="295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 descr="A low polygonal structure on a surfa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4"/>
            <a:ext cx="12192000" cy="685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>
            <a:spLocks noGrp="1"/>
          </p:cNvSpPr>
          <p:nvPr>
            <p:ph type="ctrTitle"/>
          </p:nvPr>
        </p:nvSpPr>
        <p:spPr>
          <a:xfrm>
            <a:off x="467360" y="1341120"/>
            <a:ext cx="8463280" cy="93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JOURNEY </a:t>
            </a:r>
            <a:br>
              <a:rPr lang="en-US" sz="44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TO THE </a:t>
            </a:r>
            <a:br>
              <a:rPr lang="en-US" sz="4400" b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1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 O O N .</a:t>
            </a:r>
            <a:endParaRPr sz="4400" b="1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subTitle" idx="1"/>
          </p:nvPr>
        </p:nvSpPr>
        <p:spPr>
          <a:xfrm>
            <a:off x="9784080" y="5506496"/>
            <a:ext cx="2235200" cy="6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0" i="0">
                <a:latin typeface="Arial"/>
                <a:ea typeface="Arial"/>
                <a:cs typeface="Arial"/>
                <a:sym typeface="Arial"/>
              </a:rPr>
              <a:t>Max Friedmann | Victor Lopez Lefterov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200" b="0" i="0">
                <a:latin typeface="Arial"/>
                <a:ea typeface="Arial"/>
                <a:cs typeface="Arial"/>
                <a:sym typeface="Arial"/>
              </a:rPr>
              <a:t>Lilian Le | Antonia Sattler | Lowie Swinkels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9784080" y="5156088"/>
            <a:ext cx="25298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R O U P     I V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Macintosh PowerPoint</Application>
  <PresentationFormat>Breitbild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Calibri</vt:lpstr>
      <vt:lpstr>Arial</vt:lpstr>
      <vt:lpstr>Play</vt:lpstr>
      <vt:lpstr>Office Theme</vt:lpstr>
      <vt:lpstr>Office Theme</vt:lpstr>
      <vt:lpstr>ANALYSIS.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JOURNEY  TO THE  M O O N 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ANALYSES.</dc:title>
  <dc:creator>Lilian Le</dc:creator>
  <cp:lastModifiedBy>Friedmann, Maximilian (SRH Hochschule Heidelberg Student)</cp:lastModifiedBy>
  <cp:revision>4</cp:revision>
  <dcterms:created xsi:type="dcterms:W3CDTF">2024-02-22T17:00:56Z</dcterms:created>
  <dcterms:modified xsi:type="dcterms:W3CDTF">2024-02-22T21:57:05Z</dcterms:modified>
</cp:coreProperties>
</file>